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5254B0-8DBE-410C-A9DF-22F4A3317AEE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92221F-7115-495D-8397-9C563B2E0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531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Title and Conten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" name="Google Shape;18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62467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 with Caption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2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2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70" name="Google Shape;70;p2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1" name="Google Shape;71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9104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Title and Vertical 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901108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 Title and Text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2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3" name="Google Shape;83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44804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">
  <p:cSld name="Custom Layou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30153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3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6" name="Google Shape;26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82264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4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2" name="Google Shape;32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89102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 Content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1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1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9" name="Google Shape;39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62929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Comparison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1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1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7" name="Google Shape;47;p1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40246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86094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49402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Content with Caption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3" name="Google Shape;63;p1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4" name="Google Shape;64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60204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3141394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7"/>
          <p:cNvSpPr txBox="1">
            <a:spLocks noGrp="1"/>
          </p:cNvSpPr>
          <p:nvPr>
            <p:ph type="title"/>
          </p:nvPr>
        </p:nvSpPr>
        <p:spPr>
          <a:xfrm>
            <a:off x="518160" y="0"/>
            <a:ext cx="10515600" cy="7070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176186"/>
              </a:buClr>
              <a:buSzPts val="3200"/>
              <a:buFont typeface="Gill Sans"/>
              <a:buNone/>
            </a:pPr>
            <a:r>
              <a:rPr lang="en-US" sz="3200" b="1" dirty="0">
                <a:solidFill>
                  <a:srgbClr val="176186"/>
                </a:solidFill>
                <a:latin typeface="Gill Sans MT" panose="020B0502020104020203" pitchFamily="34" charset="0"/>
                <a:ea typeface="Gill Sans"/>
                <a:cs typeface="Gill Sans"/>
                <a:sym typeface="Gill Sans"/>
              </a:rPr>
              <a:t>Workplan and Budget for 2023</a:t>
            </a:r>
            <a:endParaRPr dirty="0">
              <a:latin typeface="Gill Sans MT" panose="020B0502020104020203" pitchFamily="34" charset="0"/>
            </a:endParaRPr>
          </a:p>
        </p:txBody>
      </p:sp>
      <p:sp>
        <p:nvSpPr>
          <p:cNvPr id="134" name="Google Shape;134;p7"/>
          <p:cNvSpPr txBox="1"/>
          <p:nvPr/>
        </p:nvSpPr>
        <p:spPr>
          <a:xfrm>
            <a:off x="3048856" y="3234463"/>
            <a:ext cx="6097712" cy="3942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Gill Sans"/>
                <a:ea typeface="Gill Sans"/>
                <a:cs typeface="Gill Sans"/>
                <a:sym typeface="Gill Sans"/>
              </a:rPr>
              <a:t> </a:t>
            </a: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"/>
              <a:ea typeface="Gill Sans"/>
              <a:cs typeface="Gill Sans"/>
              <a:sym typeface="Gill Sans"/>
            </a:endParaRPr>
          </a:p>
        </p:txBody>
      </p:sp>
      <p:graphicFrame>
        <p:nvGraphicFramePr>
          <p:cNvPr id="135" name="Google Shape;135;p7"/>
          <p:cNvGraphicFramePr/>
          <p:nvPr>
            <p:extLst>
              <p:ext uri="{D42A27DB-BD31-4B8C-83A1-F6EECF244321}">
                <p14:modId xmlns:p14="http://schemas.microsoft.com/office/powerpoint/2010/main" val="1975801375"/>
              </p:ext>
            </p:extLst>
          </p:nvPr>
        </p:nvGraphicFramePr>
        <p:xfrm>
          <a:off x="152400" y="649550"/>
          <a:ext cx="11887200" cy="597830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6399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0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666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4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>
                          <a:solidFill>
                            <a:schemeClr val="lt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Planned Activities</a:t>
                      </a:r>
                      <a:endParaRPr sz="1400">
                        <a:solidFill>
                          <a:schemeClr val="lt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L="57225" marR="57225" marT="795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7618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>
                          <a:solidFill>
                            <a:schemeClr val="lt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Time Frame</a:t>
                      </a:r>
                      <a:endParaRPr sz="1400">
                        <a:solidFill>
                          <a:schemeClr val="lt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L="57225" marR="57225" marT="795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7618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>
                          <a:solidFill>
                            <a:schemeClr val="lt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Budget (USD)</a:t>
                      </a:r>
                      <a:endParaRPr sz="1400">
                        <a:solidFill>
                          <a:schemeClr val="lt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L="57225" marR="57225" marT="795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7618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42825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700" dirty="0">
                          <a:solidFill>
                            <a:srgbClr val="000000"/>
                          </a:solidFill>
                          <a:latin typeface="Gill Sans MT" panose="020B0502020104020203" pitchFamily="34" charset="0"/>
                          <a:ea typeface="Gill Sans"/>
                          <a:cs typeface="Gill Sans"/>
                          <a:sym typeface="Gill Sans"/>
                        </a:rPr>
                        <a:t>7</a:t>
                      </a:r>
                      <a:r>
                        <a:rPr lang="en-US" sz="1700" baseline="30000" dirty="0">
                          <a:solidFill>
                            <a:srgbClr val="000000"/>
                          </a:solidFill>
                          <a:latin typeface="Gill Sans MT" panose="020B0502020104020203" pitchFamily="34" charset="0"/>
                          <a:ea typeface="Gill Sans"/>
                          <a:cs typeface="Gill Sans"/>
                          <a:sym typeface="Gill Sans"/>
                        </a:rPr>
                        <a:t>th</a:t>
                      </a:r>
                      <a:r>
                        <a:rPr lang="en-US" sz="1700" dirty="0">
                          <a:solidFill>
                            <a:srgbClr val="000000"/>
                          </a:solidFill>
                          <a:latin typeface="Gill Sans MT" panose="020B0502020104020203" pitchFamily="34" charset="0"/>
                          <a:ea typeface="Gill Sans"/>
                          <a:cs typeface="Gill Sans"/>
                          <a:sym typeface="Gill Sans"/>
                        </a:rPr>
                        <a:t> CCA Working Group Meeting together with</a:t>
                      </a:r>
                      <a:endParaRPr sz="1700" dirty="0">
                        <a:latin typeface="Gill Sans MT" panose="020B0502020104020203" pitchFamily="34" charset="0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marL="0" marR="0" lvl="0" indent="0" algn="just" rtl="0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700" dirty="0">
                          <a:solidFill>
                            <a:srgbClr val="000000"/>
                          </a:solidFill>
                          <a:latin typeface="Gill Sans MT" panose="020B0502020104020203" pitchFamily="34" charset="0"/>
                          <a:ea typeface="Gill Sans"/>
                          <a:cs typeface="Gill Sans"/>
                          <a:sym typeface="Gill Sans"/>
                        </a:rPr>
                        <a:t>Regional Exchange</a:t>
                      </a:r>
                      <a:r>
                        <a:rPr lang="en-US" sz="170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Gill Sans"/>
                          <a:cs typeface="Gill Sans"/>
                          <a:sym typeface="Gill Sans"/>
                        </a:rPr>
                        <a:t>:</a:t>
                      </a:r>
                      <a:endParaRPr sz="1700" dirty="0">
                        <a:solidFill>
                          <a:schemeClr val="dk1"/>
                        </a:solidFill>
                        <a:latin typeface="Gill Sans MT" panose="020B0502020104020203" pitchFamily="34" charset="0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marL="342900" marR="0" lvl="0" indent="-342900" algn="l" rtl="0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700"/>
                        <a:buFont typeface="Arial"/>
                        <a:buChar char="•"/>
                      </a:pPr>
                      <a:r>
                        <a:rPr lang="en-US" sz="1700" dirty="0">
                          <a:solidFill>
                            <a:schemeClr val="dk1"/>
                          </a:solidFill>
                          <a:latin typeface="Gill Sans MT" panose="020B0502020104020203" pitchFamily="34" charset="0"/>
                          <a:ea typeface="Gill Sans"/>
                          <a:cs typeface="Gill Sans"/>
                          <a:sym typeface="Gill Sans"/>
                        </a:rPr>
                        <a:t>Developing CEPA and Strategy for CCA</a:t>
                      </a:r>
                      <a:endParaRPr sz="1700" dirty="0">
                        <a:latin typeface="Gill Sans MT" panose="020B0502020104020203" pitchFamily="34" charset="0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L="57225" marR="57225" marT="795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700">
                          <a:latin typeface="Gill Sans MT" panose="020B0502020104020203" pitchFamily="34" charset="0"/>
                          <a:ea typeface="Gill Sans"/>
                          <a:cs typeface="Gill Sans"/>
                          <a:sym typeface="Gill Sans"/>
                        </a:rPr>
                        <a:t>Q1 or Q2</a:t>
                      </a:r>
                      <a:endParaRPr>
                        <a:latin typeface="Gill Sans MT" panose="020B0502020104020203" pitchFamily="34" charset="0"/>
                      </a:endParaRPr>
                    </a:p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700">
                        <a:latin typeface="Gill Sans MT" panose="020B0502020104020203" pitchFamily="34" charset="0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L="57225" marR="57225" marT="795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700" strike="noStrike">
                          <a:solidFill>
                            <a:srgbClr val="000000"/>
                          </a:solidFill>
                          <a:latin typeface="Gill Sans MT" panose="020B0502020104020203" pitchFamily="34" charset="0"/>
                          <a:ea typeface="Gill Sans"/>
                          <a:cs typeface="Gill Sans"/>
                          <a:sym typeface="Gill Sans"/>
                        </a:rPr>
                        <a:t>USD 8,500</a:t>
                      </a:r>
                      <a:endParaRPr>
                        <a:latin typeface="Gill Sans MT" panose="020B0502020104020203" pitchFamily="34" charset="0"/>
                      </a:endParaRPr>
                    </a:p>
                  </a:txBody>
                  <a:tcPr marL="57225" marR="57225" marT="795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93800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700"/>
                        <a:buFont typeface="Arial"/>
                        <a:buNone/>
                      </a:pPr>
                      <a:r>
                        <a:rPr lang="en-US" sz="1700" b="1" dirty="0">
                          <a:solidFill>
                            <a:srgbClr val="000000"/>
                          </a:solidFill>
                          <a:latin typeface="Gill Sans MT" panose="020B0502020104020203" pitchFamily="34" charset="0"/>
                          <a:ea typeface="Gill Sans"/>
                          <a:cs typeface="Gill Sans"/>
                          <a:sym typeface="Gill Sans"/>
                        </a:rPr>
                        <a:t>Finalization of Executive Course </a:t>
                      </a:r>
                      <a:endParaRPr dirty="0">
                        <a:latin typeface="Gill Sans MT" panose="020B0502020104020203" pitchFamily="34" charset="0"/>
                      </a:endParaRPr>
                    </a:p>
                    <a:p>
                      <a:pPr marL="342900" marR="0" lvl="0" indent="-342900" algn="just" rtl="0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700"/>
                        <a:buFont typeface="Arial"/>
                        <a:buChar char="•"/>
                      </a:pPr>
                      <a:r>
                        <a:rPr lang="en-US" sz="1700" b="0" dirty="0">
                          <a:solidFill>
                            <a:srgbClr val="000000"/>
                          </a:solidFill>
                          <a:latin typeface="Gill Sans MT" panose="020B0502020104020203" pitchFamily="34" charset="0"/>
                          <a:ea typeface="Gill Sans"/>
                          <a:cs typeface="Gill Sans"/>
                          <a:sym typeface="Gill Sans"/>
                        </a:rPr>
                        <a:t>2nd part of the course</a:t>
                      </a:r>
                      <a:endParaRPr dirty="0">
                        <a:latin typeface="Gill Sans MT" panose="020B0502020104020203" pitchFamily="34" charset="0"/>
                      </a:endParaRPr>
                    </a:p>
                  </a:txBody>
                  <a:tcPr marL="57225" marR="57225" marT="795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700">
                        <a:solidFill>
                          <a:srgbClr val="000000"/>
                        </a:solidFill>
                        <a:latin typeface="Gill Sans MT" panose="020B0502020104020203" pitchFamily="34" charset="0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L="57225" marR="57225" marT="795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700"/>
                        <a:buFont typeface="Gill Sans"/>
                        <a:buNone/>
                      </a:pPr>
                      <a:r>
                        <a:rPr lang="en-US" sz="1700">
                          <a:solidFill>
                            <a:srgbClr val="000000"/>
                          </a:solidFill>
                          <a:latin typeface="Gill Sans MT" panose="020B0502020104020203" pitchFamily="34" charset="0"/>
                          <a:ea typeface="Gill Sans"/>
                          <a:cs typeface="Gill Sans"/>
                          <a:sym typeface="Gill Sans"/>
                        </a:rPr>
                        <a:t>Support from the partner</a:t>
                      </a:r>
                      <a:endParaRPr>
                        <a:latin typeface="Gill Sans MT" panose="020B0502020104020203" pitchFamily="34" charset="0"/>
                      </a:endParaRPr>
                    </a:p>
                  </a:txBody>
                  <a:tcPr marL="57225" marR="57225" marT="795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34325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700"/>
                        <a:buFont typeface="Arial"/>
                        <a:buNone/>
                      </a:pPr>
                      <a:r>
                        <a:rPr lang="en-US" sz="1700" dirty="0">
                          <a:latin typeface="Gill Sans MT" panose="020B0502020104020203" pitchFamily="34" charset="0"/>
                          <a:ea typeface="Gill Sans"/>
                          <a:cs typeface="Gill Sans"/>
                          <a:sym typeface="Gill Sans"/>
                        </a:rPr>
                        <a:t>Workshop on Conducting the vulnerability assessments to achieve</a:t>
                      </a:r>
                      <a:endParaRPr dirty="0">
                        <a:latin typeface="Gill Sans MT" panose="020B0502020104020203" pitchFamily="34" charset="0"/>
                      </a:endParaRPr>
                    </a:p>
                    <a:p>
                      <a:pPr marL="0" marR="0" lvl="0" indent="0" algn="just" rtl="0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700"/>
                        <a:buFont typeface="Arial"/>
                        <a:buNone/>
                      </a:pPr>
                      <a:r>
                        <a:rPr lang="en-US" sz="1700" dirty="0">
                          <a:latin typeface="Gill Sans MT" panose="020B0502020104020203" pitchFamily="34" charset="0"/>
                          <a:ea typeface="Gill Sans"/>
                          <a:cs typeface="Gill Sans"/>
                          <a:sym typeface="Gill Sans"/>
                        </a:rPr>
                        <a:t>Target Output B3.1.1 By 2025, Exposure and vulnerability levels including projections on climate change risks are established and reported through the mid-term report in the CT Region </a:t>
                      </a:r>
                      <a:endParaRPr dirty="0">
                        <a:latin typeface="Gill Sans MT" panose="020B0502020104020203" pitchFamily="34" charset="0"/>
                      </a:endParaRPr>
                    </a:p>
                  </a:txBody>
                  <a:tcPr marL="57225" marR="57225" marT="795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700">
                        <a:solidFill>
                          <a:srgbClr val="000000"/>
                        </a:solidFill>
                        <a:latin typeface="Gill Sans MT" panose="020B0502020104020203" pitchFamily="34" charset="0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L="57225" marR="57225" marT="795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700"/>
                        <a:buFont typeface="Gill Sans"/>
                        <a:buNone/>
                      </a:pPr>
                      <a:r>
                        <a:rPr lang="en-US" sz="1700">
                          <a:solidFill>
                            <a:srgbClr val="000000"/>
                          </a:solidFill>
                          <a:latin typeface="Gill Sans MT" panose="020B0502020104020203" pitchFamily="34" charset="0"/>
                          <a:ea typeface="Gill Sans"/>
                          <a:cs typeface="Gill Sans"/>
                          <a:sym typeface="Gill Sans"/>
                        </a:rPr>
                        <a:t>Support from the partner</a:t>
                      </a:r>
                      <a:endParaRPr>
                        <a:latin typeface="Gill Sans MT" panose="020B0502020104020203" pitchFamily="34" charset="0"/>
                      </a:endParaRPr>
                    </a:p>
                  </a:txBody>
                  <a:tcPr marL="57225" marR="57225" marT="795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715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700"/>
                        <a:buFont typeface="Courier New"/>
                        <a:buNone/>
                      </a:pPr>
                      <a:r>
                        <a:rPr lang="en-US" sz="1700" dirty="0">
                          <a:latin typeface="Gill Sans MT" panose="020B0502020104020203" pitchFamily="34" charset="0"/>
                          <a:ea typeface="Gill Sans"/>
                          <a:cs typeface="Gill Sans"/>
                          <a:sym typeface="Gill Sans"/>
                        </a:rPr>
                        <a:t>Workshop to update and disseminate of CT6 climate change adaptation action plans to achieve</a:t>
                      </a:r>
                      <a:endParaRPr dirty="0">
                        <a:latin typeface="Gill Sans MT" panose="020B0502020104020203" pitchFamily="34" charset="0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700"/>
                        <a:buFont typeface="Courier New"/>
                        <a:buNone/>
                      </a:pPr>
                      <a:r>
                        <a:rPr lang="en-US" sz="1700" dirty="0">
                          <a:latin typeface="Gill Sans MT" panose="020B0502020104020203" pitchFamily="34" charset="0"/>
                          <a:ea typeface="Gill Sans"/>
                          <a:cs typeface="Gill Sans"/>
                          <a:sym typeface="Gill Sans"/>
                        </a:rPr>
                        <a:t>Target Output B3.1.2 By 2025, relevant existing climate change adaptation action plans are updated, guided by current climate change projections and technology, and disseminated within the CT region. </a:t>
                      </a:r>
                      <a:endParaRPr dirty="0">
                        <a:latin typeface="Gill Sans MT" panose="020B0502020104020203" pitchFamily="34" charset="0"/>
                      </a:endParaRPr>
                    </a:p>
                  </a:txBody>
                  <a:tcPr marL="57225" marR="57225" marT="795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700">
                        <a:highlight>
                          <a:srgbClr val="00FF00"/>
                        </a:highlight>
                        <a:latin typeface="Gill Sans MT" panose="020B0502020104020203" pitchFamily="34" charset="0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L="57225" marR="57225" marT="795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700"/>
                        <a:buFont typeface="Gill Sans"/>
                        <a:buNone/>
                      </a:pPr>
                      <a:r>
                        <a:rPr lang="en-US" sz="1700" dirty="0">
                          <a:solidFill>
                            <a:srgbClr val="000000"/>
                          </a:solidFill>
                          <a:latin typeface="Gill Sans MT" panose="020B0502020104020203" pitchFamily="34" charset="0"/>
                          <a:ea typeface="Gill Sans"/>
                          <a:cs typeface="Gill Sans"/>
                          <a:sym typeface="Gill Sans"/>
                        </a:rPr>
                        <a:t>Support from the partner</a:t>
                      </a:r>
                      <a:endParaRPr dirty="0">
                        <a:latin typeface="Gill Sans MT" panose="020B0502020104020203" pitchFamily="34" charset="0"/>
                      </a:endParaRPr>
                    </a:p>
                    <a:p>
                      <a:pPr marL="0" marR="0" lvl="0" indent="0" algn="just" rtl="0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None/>
                      </a:pPr>
                      <a:endParaRPr sz="1700" dirty="0">
                        <a:latin typeface="Gill Sans MT" panose="020B0502020104020203" pitchFamily="34" charset="0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L="57225" marR="57225" marT="795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138</Words>
  <Application>Microsoft Office PowerPoint</Application>
  <PresentationFormat>Widescreen</PresentationFormat>
  <Paragraphs>19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Courier New</vt:lpstr>
      <vt:lpstr>Gill Sans</vt:lpstr>
      <vt:lpstr>Gill Sans MT</vt:lpstr>
      <vt:lpstr>1_Office Theme</vt:lpstr>
      <vt:lpstr>Workplan and Budget for 2023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admincticff</dc:creator>
  <cp:lastModifiedBy>admincticff</cp:lastModifiedBy>
  <cp:revision>8</cp:revision>
  <dcterms:created xsi:type="dcterms:W3CDTF">2022-10-13T09:08:54Z</dcterms:created>
  <dcterms:modified xsi:type="dcterms:W3CDTF">2023-01-24T03:29:38Z</dcterms:modified>
</cp:coreProperties>
</file>